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1" r:id="rId2"/>
    <p:sldId id="257" r:id="rId3"/>
    <p:sldId id="272" r:id="rId4"/>
    <p:sldId id="273" r:id="rId5"/>
    <p:sldId id="274" r:id="rId6"/>
    <p:sldId id="279" r:id="rId7"/>
    <p:sldId id="280" r:id="rId8"/>
    <p:sldId id="278" r:id="rId9"/>
    <p:sldId id="275" r:id="rId10"/>
    <p:sldId id="281" r:id="rId11"/>
    <p:sldId id="283" r:id="rId12"/>
    <p:sldId id="282" r:id="rId13"/>
    <p:sldId id="284" r:id="rId14"/>
    <p:sldId id="285" r:id="rId15"/>
    <p:sldId id="276" r:id="rId16"/>
    <p:sldId id="277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4" autoAdjust="0"/>
    <p:restoredTop sz="94250" autoAdjust="0"/>
  </p:normalViewPr>
  <p:slideViewPr>
    <p:cSldViewPr snapToGrid="0">
      <p:cViewPr varScale="1">
        <p:scale>
          <a:sx n="107" d="100"/>
          <a:sy n="107" d="100"/>
        </p:scale>
        <p:origin x="76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4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8CA3C8C-DF43-E1D3-A01F-8A289FBE6C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D0D15A-130E-3627-DCAB-328D43E05A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F66B3-9B39-481A-8393-2501D5CD8504}" type="datetimeFigureOut">
              <a:rPr lang="de-DE" smtClean="0"/>
              <a:t>10.06.2022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3C4958-AF4D-7756-1C69-DA446FB55C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6A150C-6ED8-1AF1-D830-2153184E47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2C706-E81D-440A-8C70-578EE74A9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924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83FA1-6F1F-4B66-9728-63570D4C7BDB}" type="datetimeFigureOut">
              <a:rPr lang="de-DE" smtClean="0"/>
              <a:t>10.06.2022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FA535-6821-4C74-8D72-E6ECFFB400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28821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5116F8-62DA-15AB-6DBA-705F20EB2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2E7192-087E-CFB8-62AA-00072A0A6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59554-6D23-974A-E829-FDBC925C1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30387B-9700-42C1-BD56-45D3CA16E949}" type="datetime1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3ED1C6-548E-33D0-D9B6-1B25D7612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42DFC2-3BF6-CB10-9F25-880E25A1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24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58380-6A5C-545C-24B2-D0A8EFE9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C562112-55DB-67BF-BE4F-4C43AF80C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E28D3A-A154-CFC9-94F2-8DD3D365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3713FA-D0C1-43D2-BDD7-52ED56AA1E70}" type="datetime1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F970C4-B7DE-9740-F860-CDA576EA0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49BC7F-1838-29C3-BED6-B49F1D04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56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EE57F0D-FACB-16AA-E471-4BF2612C21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FF04E4F-D2B7-5FE9-8499-14A27FA60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798D45-9AC6-A645-11B2-68C4DB19EB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31D36-EE88-40E7-9D20-A0E0A78E123A}" type="datetime1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450171-9999-699A-4752-03546538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AA3402-80CF-0A68-EA52-D87EAEB6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6766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Zitierweisen und Plagiat | L. Gabriel, L. Amann, N. Nawratil / Fakultät WV / WIN |  SoSe 2021 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2D5A873C-03D1-4324-9876-11874173C721}"/>
              </a:ext>
            </a:extLst>
          </p:cNvPr>
          <p:cNvSpPr txBox="1">
            <a:spLocks/>
          </p:cNvSpPr>
          <p:nvPr userDrawn="1"/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e-DE" dirty="0"/>
              <a:t>Bildungscampus</a:t>
            </a:r>
          </a:p>
        </p:txBody>
      </p:sp>
    </p:spTree>
    <p:extLst>
      <p:ext uri="{BB962C8B-B14F-4D97-AF65-F5344CB8AC3E}">
        <p14:creationId xmlns:p14="http://schemas.microsoft.com/office/powerpoint/2010/main" val="347546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8A80BD-241B-A388-658A-423E61A6D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56E2CB-75B5-F352-71F1-93554035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B99A9C-243C-8EBA-C825-32E91649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00F86-84E7-4702-B7DF-060666F63D4E}" type="datetime1">
              <a:rPr lang="de-DE" smtClean="0"/>
              <a:t>10.06.2022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EB6DA3-31F8-879E-37CC-7789E95E0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4FD30E-E471-D056-53F0-09F18D615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701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8FC4D-D236-2277-866D-D85747FFE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19317B-EC92-C534-99CF-16F8F5DDD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0E34EA-527C-52CF-C690-3291B708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E85BD2-AC18-4B1F-A9EB-1C978DCF928F}" type="datetime1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6F9BE7-DDA3-6042-348F-5F8021AF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6350"/>
            <a:ext cx="732155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5F1B9-B9C1-5145-4B17-F11004C8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15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80235-4A9B-C172-13CC-E9AF3B74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3C0775-81CD-5BFC-D7F5-CF2869AEBC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FCEFBF-8982-B510-7C81-9193A2C83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D75D50-19D8-7D7B-5E19-82043463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E4F52D-A215-4E92-AF1F-0AA8EE134854}" type="datetime1">
              <a:rPr lang="de-DE" smtClean="0"/>
              <a:t>10.06.2022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0AFC2E-F8CC-421C-3530-73DD7E47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69CAB5-B840-7BFA-0C26-D5F9798AC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02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5B2614-EFA2-A2E1-57CA-AF146898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A4D71-14B9-A1D7-0914-D082BDB0D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E881C2-24DF-D69C-77C3-76943F6BA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B9D13A-E020-AFAB-0495-A69A5EC8E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C1EFDF7-53B1-CBDC-B685-1C2FCF92D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5A9A71-9E27-5E10-30BA-2F988FF1D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00CA5-14DC-41D0-9380-506E5D107D4C}" type="datetime1">
              <a:rPr lang="de-DE" smtClean="0"/>
              <a:t>10.06.2022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E3944FD-23ED-3BC3-CEE6-D852C887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477EA9E-DED0-4207-F72C-EAA78B4E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1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A456D4-4FAC-EA29-DE58-C1394057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19D099-5C68-9EE0-612B-F119DF38B7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2B7713-AD34-4B62-86BB-C0EFE83D394B}" type="datetime1">
              <a:rPr lang="de-DE" smtClean="0"/>
              <a:t>10.06.2022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FA7A6A-74A8-0D5F-61B9-732C0FAE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695062-D972-AF0E-16E6-3116985F5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07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4B73B7-2565-E26C-7109-D70F2461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76977-5600-426A-9AC6-D286D9DB67DA}" type="datetime1">
              <a:rPr lang="de-DE" smtClean="0"/>
              <a:t>10.06.2022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3055C6-B8E6-6D33-6D8E-B9813589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80B7D-5E80-DC22-7590-D892E065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88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00872C-2E5C-83D0-AE70-8F8A9EAF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840150-4399-0920-9EB5-7BE1A6DE7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ACC16E-EA70-B53F-29BC-3BE7976BC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0F4AB7-51ED-F197-924D-4B3EEF92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49E172-616E-47B1-96DE-7B7353D98AEE}" type="datetime1">
              <a:rPr lang="de-DE" smtClean="0"/>
              <a:t>10.06.2022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5AE4A5-DB6A-A3E5-B20E-1028966CF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05217A-EDEC-B6C9-9A61-02A23948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22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03707-60D7-3C18-CB5F-C6CFAAC8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9E5165F-2ADE-0737-916A-6663A925E0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3D1A2A-7303-7FA4-EE94-EEB938B1B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9CEA7C-0198-9D2B-35E9-848F8F0F81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26EC2B-5460-4B35-BA55-49E3870ACC87}" type="datetime1">
              <a:rPr lang="de-DE" smtClean="0"/>
              <a:t>10.06.2022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4F1680-08C5-D36C-62C4-5FD7A9C6E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D99DE5-B73E-FE38-8E49-3F0EE4B7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3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8B56D32-6286-550D-2914-21A8BC3F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8AB5A0-94CD-8769-171A-4FD53026D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FDDDA9-C364-FA38-942C-5628215B0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94ABE-40A7-4ECC-81AE-342C795B685B}" type="datetime1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09F849-7654-D4A7-ABB3-3067AE74B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6F5A2D-7158-618D-AB1B-29D6F6BB3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3FD527-D89D-03CC-0000-73DD2719D50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36" y="136525"/>
            <a:ext cx="2416629" cy="8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6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62B14C8-A0F0-4533-A325-305BBE94C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418"/>
            <a:ext cx="12192000" cy="5786582"/>
          </a:xfrm>
          <a:prstGeom prst="rect">
            <a:avLst/>
          </a:prstGeom>
        </p:spPr>
      </p:pic>
      <p:sp>
        <p:nvSpPr>
          <p:cNvPr id="20" name="Titel 19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b="1" cap="all" dirty="0">
                <a:latin typeface="Arial" panose="020B0604020202020204" pitchFamily="34" charset="0"/>
                <a:cs typeface="Arial" panose="020B0604020202020204" pitchFamily="34" charset="0"/>
              </a:rPr>
              <a:t>Subversion</a:t>
            </a:r>
          </a:p>
        </p:txBody>
      </p:sp>
      <p:sp>
        <p:nvSpPr>
          <p:cNvPr id="11" name="Vertikaler Textplatzhalter 10">
            <a:extLst>
              <a:ext uri="{FF2B5EF4-FFF2-40B4-BE49-F238E27FC236}">
                <a16:creationId xmlns:a16="http://schemas.microsoft.com/office/drawing/2014/main" id="{7097E5E7-1A1D-4DCF-82E1-B0EA5F81432B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2B25DFA6-893A-4D4E-BB70-0C0DA65A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0362" y="6372000"/>
            <a:ext cx="10398013" cy="252000"/>
          </a:xfrm>
        </p:spPr>
        <p:txBody>
          <a:bodyPr/>
          <a:lstStyle/>
          <a:p>
            <a:pPr algn="l"/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6008B99C-7874-45E9-ADF8-C8595DA59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6776D60-7ED2-4AEF-A61A-9904F4FCC1C8}"/>
              </a:ext>
            </a:extLst>
          </p:cNvPr>
          <p:cNvSpPr txBox="1"/>
          <p:nvPr/>
        </p:nvSpPr>
        <p:spPr>
          <a:xfrm>
            <a:off x="1360362" y="5307003"/>
            <a:ext cx="9011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chemeClr val="bg1"/>
                </a:solidFill>
              </a:rPr>
              <a:t>Xaas</a:t>
            </a:r>
            <a:r>
              <a:rPr lang="de-DE" sz="2400" b="1" dirty="0">
                <a:solidFill>
                  <a:schemeClr val="bg1"/>
                </a:solidFill>
              </a:rPr>
              <a:t> – </a:t>
            </a:r>
            <a:r>
              <a:rPr lang="de-DE" sz="2400" b="1" dirty="0" err="1">
                <a:solidFill>
                  <a:schemeClr val="bg1"/>
                </a:solidFill>
              </a:rPr>
              <a:t>Anything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as</a:t>
            </a:r>
            <a:r>
              <a:rPr lang="de-DE" sz="2400" b="1" dirty="0">
                <a:solidFill>
                  <a:schemeClr val="bg1"/>
                </a:solidFill>
              </a:rPr>
              <a:t> a Service</a:t>
            </a:r>
            <a:br>
              <a:rPr lang="de-DE" sz="2400" b="1" dirty="0">
                <a:solidFill>
                  <a:schemeClr val="bg1"/>
                </a:solidFill>
              </a:rPr>
            </a:br>
            <a:r>
              <a:rPr lang="de-DE" sz="2400" b="1" dirty="0">
                <a:solidFill>
                  <a:schemeClr val="bg1"/>
                </a:solidFill>
              </a:rPr>
              <a:t>~Forschungsfrage~</a:t>
            </a:r>
          </a:p>
        </p:txBody>
      </p:sp>
    </p:spTree>
    <p:extLst>
      <p:ext uri="{BB962C8B-B14F-4D97-AF65-F5344CB8AC3E}">
        <p14:creationId xmlns:p14="http://schemas.microsoft.com/office/powerpoint/2010/main" val="666196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Methoden der Anwendungen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Zeit-Multiplexverfahren</a:t>
            </a:r>
          </a:p>
          <a:p>
            <a:pPr lvl="2"/>
            <a:r>
              <a:rPr lang="de-DE" dirty="0"/>
              <a:t>Ein Prozess sequenziell aufgeteilt auf </a:t>
            </a:r>
            <a:br>
              <a:rPr lang="de-DE" dirty="0"/>
            </a:br>
            <a:r>
              <a:rPr lang="de-DE" dirty="0"/>
              <a:t>Kernels</a:t>
            </a:r>
          </a:p>
          <a:p>
            <a:pPr lvl="2"/>
            <a:r>
              <a:rPr lang="de-DE" dirty="0"/>
              <a:t>Verhindert blockieren von Kernels durch </a:t>
            </a:r>
            <a:br>
              <a:rPr lang="de-DE" dirty="0"/>
            </a:br>
            <a:r>
              <a:rPr lang="de-DE" dirty="0"/>
              <a:t>Prozesse</a:t>
            </a:r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10</a:t>
            </a:fld>
            <a:endParaRPr lang="de-DE"/>
          </a:p>
        </p:txBody>
      </p:sp>
      <p:pic>
        <p:nvPicPr>
          <p:cNvPr id="7" name="Grafik 6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138C6288-8509-81E8-600A-A0EFEBDE5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1825625"/>
            <a:ext cx="4815840" cy="284724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FE2711-9E6B-2DD9-0D90-DBA4B742787A}"/>
              </a:ext>
            </a:extLst>
          </p:cNvPr>
          <p:cNvSpPr txBox="1"/>
          <p:nvPr/>
        </p:nvSpPr>
        <p:spPr>
          <a:xfrm>
            <a:off x="6850743" y="4672866"/>
            <a:ext cx="435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baseline="0" dirty="0" err="1">
                <a:latin typeface="NimbusSanL-Regu"/>
              </a:rPr>
              <a:t>Abbildung</a:t>
            </a:r>
            <a:r>
              <a:rPr lang="en-US" sz="1400" b="0" i="0" u="none" strike="noStrike" baseline="0" dirty="0">
                <a:latin typeface="NimbusSanL-Regu"/>
              </a:rPr>
              <a:t> 5.1: Wang u. a. (2017)</a:t>
            </a:r>
          </a:p>
          <a:p>
            <a:r>
              <a:rPr lang="en-US" sz="1400" b="0" i="0" u="none" strike="noStrike" baseline="0" dirty="0">
                <a:latin typeface="NimbusSanL-Regu"/>
              </a:rPr>
              <a:t>Current time-multiplexed solution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76909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Fusionierung von Kernels</a:t>
            </a:r>
          </a:p>
          <a:p>
            <a:pPr lvl="2"/>
            <a:r>
              <a:rPr lang="de-DE" dirty="0"/>
              <a:t>Kernels werden über Software wie ein Kernel betrieben</a:t>
            </a:r>
          </a:p>
          <a:p>
            <a:pPr lvl="2"/>
            <a:r>
              <a:rPr lang="de-DE" dirty="0"/>
              <a:t>Fairness und konstante Leistung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dirty="0"/>
              <a:t>Aufteilen in Partitionen</a:t>
            </a:r>
          </a:p>
          <a:p>
            <a:pPr lvl="2"/>
            <a:r>
              <a:rPr lang="de-DE" dirty="0"/>
              <a:t>Besser Selbstbestimmungsmöglichkeiten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807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Leistung in Schüben</a:t>
            </a:r>
          </a:p>
          <a:p>
            <a:pPr lvl="1"/>
            <a:r>
              <a:rPr lang="de-DE" dirty="0"/>
              <a:t>Bspw. rendern von 3D-Modellen und animierten Videos</a:t>
            </a:r>
          </a:p>
          <a:p>
            <a:pPr lvl="1"/>
            <a:r>
              <a:rPr lang="de-DE" dirty="0"/>
              <a:t>Prozess ist vorher bekannt</a:t>
            </a:r>
          </a:p>
          <a:p>
            <a:pPr lvl="1"/>
            <a:r>
              <a:rPr lang="de-DE" dirty="0"/>
              <a:t>Ziel definiert</a:t>
            </a:r>
          </a:p>
          <a:p>
            <a:pPr lvl="1"/>
            <a:endParaRPr lang="de-DE" dirty="0"/>
          </a:p>
          <a:p>
            <a:r>
              <a:rPr lang="de-DE" dirty="0"/>
              <a:t>Leistung wird konstant benötigt</a:t>
            </a:r>
          </a:p>
          <a:p>
            <a:pPr lvl="1"/>
            <a:r>
              <a:rPr lang="de-DE" dirty="0"/>
              <a:t>Bspw. Gaming </a:t>
            </a:r>
            <a:r>
              <a:rPr lang="de-DE" dirty="0" err="1"/>
              <a:t>as</a:t>
            </a:r>
            <a:r>
              <a:rPr lang="de-DE" dirty="0"/>
              <a:t> a Service und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Modelle</a:t>
            </a:r>
          </a:p>
          <a:p>
            <a:pPr lvl="1"/>
            <a:r>
              <a:rPr lang="de-DE" dirty="0"/>
              <a:t>Prozess nicht vollkommen vorbestimmt</a:t>
            </a:r>
          </a:p>
          <a:p>
            <a:pPr lvl="1"/>
            <a:r>
              <a:rPr lang="de-DE" dirty="0"/>
              <a:t>Ziel nicht definiert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06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Leistung in Schüben</a:t>
            </a:r>
          </a:p>
          <a:p>
            <a:pPr lvl="1"/>
            <a:r>
              <a:rPr lang="de-DE" dirty="0"/>
              <a:t>Bspw. rendern von 3D-Modellen und animierten Videos</a:t>
            </a:r>
          </a:p>
          <a:p>
            <a:pPr lvl="1"/>
            <a:r>
              <a:rPr lang="de-DE" dirty="0"/>
              <a:t>Prozess ist vorher bekannt</a:t>
            </a:r>
          </a:p>
          <a:p>
            <a:pPr lvl="1"/>
            <a:r>
              <a:rPr lang="de-DE" dirty="0"/>
              <a:t>Ziel definiert</a:t>
            </a:r>
          </a:p>
          <a:p>
            <a:pPr lvl="1"/>
            <a:endParaRPr lang="de-DE" dirty="0"/>
          </a:p>
          <a:p>
            <a:r>
              <a:rPr lang="de-DE" dirty="0"/>
              <a:t>Leistung wird konstant benötigt</a:t>
            </a:r>
          </a:p>
          <a:p>
            <a:pPr lvl="1"/>
            <a:r>
              <a:rPr lang="de-DE" dirty="0"/>
              <a:t>Bspw. Gaming </a:t>
            </a:r>
            <a:r>
              <a:rPr lang="de-DE" dirty="0" err="1"/>
              <a:t>as</a:t>
            </a:r>
            <a:r>
              <a:rPr lang="de-DE" dirty="0"/>
              <a:t> a Service und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Modelle</a:t>
            </a:r>
          </a:p>
          <a:p>
            <a:pPr lvl="1"/>
            <a:r>
              <a:rPr lang="de-DE" dirty="0"/>
              <a:t>Prozess nicht vollkommen vorbestimmt</a:t>
            </a:r>
          </a:p>
          <a:p>
            <a:pPr lvl="1"/>
            <a:r>
              <a:rPr lang="de-DE" dirty="0"/>
              <a:t>Ziel nicht definiert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9191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GPU </a:t>
            </a:r>
            <a:r>
              <a:rPr lang="de-DE" dirty="0" err="1"/>
              <a:t>as</a:t>
            </a:r>
            <a:r>
              <a:rPr lang="de-DE" dirty="0"/>
              <a:t> a Service ist attraktiv wenn:</a:t>
            </a:r>
          </a:p>
          <a:p>
            <a:pPr lvl="1"/>
            <a:r>
              <a:rPr lang="de-DE" dirty="0"/>
              <a:t>Große Rechenleistung benötigt wird</a:t>
            </a:r>
          </a:p>
          <a:p>
            <a:pPr lvl="1"/>
            <a:r>
              <a:rPr lang="de-DE" dirty="0"/>
              <a:t>Große Rechenleistung konstant benötigt wird</a:t>
            </a:r>
          </a:p>
          <a:p>
            <a:pPr lvl="1"/>
            <a:r>
              <a:rPr lang="de-DE" dirty="0"/>
              <a:t>Rechenleistung in Schüben benötigt wird</a:t>
            </a:r>
          </a:p>
          <a:p>
            <a:pPr lvl="1"/>
            <a:endParaRPr lang="de-DE" dirty="0"/>
          </a:p>
          <a:p>
            <a:r>
              <a:rPr lang="de-DE" dirty="0"/>
              <a:t>GPU </a:t>
            </a:r>
            <a:r>
              <a:rPr lang="de-DE" dirty="0" err="1"/>
              <a:t>as</a:t>
            </a:r>
            <a:r>
              <a:rPr lang="de-DE" dirty="0"/>
              <a:t> a Service ist unattraktiv wenn:</a:t>
            </a:r>
          </a:p>
          <a:p>
            <a:pPr lvl="1"/>
            <a:r>
              <a:rPr lang="de-DE" dirty="0"/>
              <a:t>keine große Rechenleistung benötigt wird</a:t>
            </a:r>
          </a:p>
          <a:p>
            <a:pPr lvl="1"/>
            <a:r>
              <a:rPr lang="de-DE" dirty="0"/>
              <a:t>Rechenleistung konstant benötigt wird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7906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Marktvorhersage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347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Fazit und 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6193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Einleitung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037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89D8C4-9C3B-682F-F7DD-3CCB66A3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Anything</a:t>
            </a:r>
            <a:r>
              <a:rPr lang="de-DE" sz="3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3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 – Cloud Computing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CE34E2-DCC8-1B3D-C616-FDB2AAEFB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96A78C-9BB3-8677-4FDF-F70294B16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86F69B-D0C7-7E31-ED83-D8D0B3B2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03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Wachsender Absatz</a:t>
            </a:r>
          </a:p>
          <a:p>
            <a:endParaRPr lang="de-DE" dirty="0"/>
          </a:p>
          <a:p>
            <a:r>
              <a:rPr lang="de-DE" dirty="0"/>
              <a:t>Wachsende </a:t>
            </a:r>
            <a:br>
              <a:rPr lang="de-DE" dirty="0"/>
            </a:br>
            <a:r>
              <a:rPr lang="de-DE" dirty="0"/>
              <a:t>Verwendungsmöglichkeiten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4</a:t>
            </a:fld>
            <a:endParaRPr lang="de-DE" dirty="0"/>
          </a:p>
        </p:txBody>
      </p:sp>
      <p:pic>
        <p:nvPicPr>
          <p:cNvPr id="9" name="Grafik 8" descr="Abbildung 3.1: Weltweite Lieferung von Halbleiterprodukten für die Automobilindustrie von&#10;2011 bis 2021">
            <a:extLst>
              <a:ext uri="{FF2B5EF4-FFF2-40B4-BE49-F238E27FC236}">
                <a16:creationId xmlns:a16="http://schemas.microsoft.com/office/drawing/2014/main" id="{426C24C6-231F-D756-73E2-3EEE9EEEF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43" y="1688055"/>
            <a:ext cx="4686257" cy="34818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9E4224E-6A95-F0A1-F7FB-B531BAD2F915}"/>
              </a:ext>
            </a:extLst>
          </p:cNvPr>
          <p:cNvSpPr txBox="1"/>
          <p:nvPr/>
        </p:nvSpPr>
        <p:spPr>
          <a:xfrm>
            <a:off x="6660776" y="5118847"/>
            <a:ext cx="46930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100" b="0" i="0" u="none" strike="noStrike" baseline="0" dirty="0">
                <a:latin typeface="NimbusSanL-Regu"/>
              </a:rPr>
              <a:t>Abbildung 3.1: M. Kords (2022)</a:t>
            </a:r>
            <a:br>
              <a:rPr lang="de-DE" sz="1100" b="0" i="0" u="none" strike="noStrike" baseline="0" dirty="0">
                <a:latin typeface="NimbusSanL-Regu"/>
              </a:rPr>
            </a:br>
            <a:r>
              <a:rPr lang="de-DE" sz="1100" b="0" i="0" u="none" strike="noStrike" baseline="0" dirty="0">
                <a:latin typeface="NimbusSanL-Regu"/>
              </a:rPr>
              <a:t>Weltweite Lieferung von Halbleiterprodukten für die Automobilindustrie von 2011 bis 2021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845549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Trotz wachsenden Absatzes</a:t>
            </a:r>
            <a:br>
              <a:rPr lang="de-DE" dirty="0"/>
            </a:br>
            <a:r>
              <a:rPr lang="de-DE" dirty="0"/>
              <a:t>im Verhältnis weniger für </a:t>
            </a:r>
            <a:br>
              <a:rPr lang="de-DE" dirty="0"/>
            </a:br>
            <a:r>
              <a:rPr lang="de-DE" dirty="0"/>
              <a:t>Autoindustrie</a:t>
            </a:r>
          </a:p>
          <a:p>
            <a:endParaRPr lang="de-DE" dirty="0"/>
          </a:p>
          <a:p>
            <a:r>
              <a:rPr lang="de-DE" dirty="0"/>
              <a:t>Absatz durch Computersysteme</a:t>
            </a:r>
          </a:p>
          <a:p>
            <a:endParaRPr lang="de-DE" dirty="0"/>
          </a:p>
          <a:p>
            <a:r>
              <a:rPr lang="de-DE" dirty="0"/>
              <a:t>Gezwungene Modernisierung</a:t>
            </a:r>
            <a:br>
              <a:rPr lang="de-DE" dirty="0"/>
            </a:br>
            <a:r>
              <a:rPr lang="de-DE" dirty="0"/>
              <a:t>durch die Covid Pandemie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76859AA-380A-2742-7537-72B4DC54B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790" y="1690688"/>
            <a:ext cx="5097010" cy="349196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B4784DF-1125-B491-0C17-F9747D0633A2}"/>
              </a:ext>
            </a:extLst>
          </p:cNvPr>
          <p:cNvSpPr txBox="1"/>
          <p:nvPr/>
        </p:nvSpPr>
        <p:spPr>
          <a:xfrm>
            <a:off x="6256790" y="5041510"/>
            <a:ext cx="4919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3.2: </a:t>
            </a:r>
            <a:r>
              <a:rPr lang="en-US" sz="1200" b="0" i="0" u="none" strike="noStrike" baseline="0" dirty="0" err="1">
                <a:latin typeface="NimbusSanL-Regu"/>
              </a:rPr>
              <a:t>Voas</a:t>
            </a:r>
            <a:r>
              <a:rPr lang="en-US" sz="1200" b="0" i="0" u="none" strike="noStrike" baseline="0" dirty="0">
                <a:latin typeface="NimbusSanL-Regu"/>
              </a:rPr>
              <a:t>, </a:t>
            </a:r>
            <a:r>
              <a:rPr lang="en-US" sz="1200" b="0" i="0" u="none" strike="noStrike" baseline="0" dirty="0" err="1">
                <a:latin typeface="NimbusSanL-Regu"/>
              </a:rPr>
              <a:t>Kshetri</a:t>
            </a:r>
            <a:r>
              <a:rPr lang="en-US" sz="1200" b="0" i="0" u="none" strike="noStrike" baseline="0" dirty="0">
                <a:latin typeface="NimbusSanL-Regu"/>
              </a:rPr>
              <a:t> &amp; </a:t>
            </a:r>
            <a:r>
              <a:rPr lang="en-US" sz="1200" b="0" i="0" u="none" strike="noStrike" baseline="0" dirty="0" err="1">
                <a:latin typeface="NimbusSanL-Regu"/>
              </a:rPr>
              <a:t>DeFranco</a:t>
            </a:r>
            <a:r>
              <a:rPr lang="en-US" sz="1200" b="0" i="0" u="none" strike="noStrike" baseline="0" dirty="0">
                <a:latin typeface="NimbusSanL-Regu"/>
              </a:rPr>
              <a:t> (2021)</a:t>
            </a:r>
            <a:br>
              <a:rPr lang="en-US" sz="1200" b="0" i="0" u="none" strike="noStrike" baseline="0" dirty="0">
                <a:latin typeface="NimbusSanL-Regu"/>
              </a:rPr>
            </a:br>
            <a:r>
              <a:rPr lang="en-US" sz="1200" b="0" i="0" u="none" strike="noStrike" baseline="0" dirty="0">
                <a:latin typeface="NimbusSanL-Regu"/>
              </a:rPr>
              <a:t>Worldwide semiconductor revenues in 2019 and 2020 (dollar, billions)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772531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Kryptoming</a:t>
            </a:r>
            <a:endParaRPr lang="de-DE" dirty="0"/>
          </a:p>
          <a:p>
            <a:pPr lvl="1"/>
            <a:r>
              <a:rPr lang="de-DE" dirty="0"/>
              <a:t>Fünffaches Investitionsvolumen im Vergleich zum Vorjahr</a:t>
            </a:r>
          </a:p>
          <a:p>
            <a:pPr lvl="1"/>
            <a:r>
              <a:rPr lang="de-DE" dirty="0"/>
              <a:t>Benötigt primär GPUs</a:t>
            </a:r>
          </a:p>
          <a:p>
            <a:pPr lvl="1"/>
            <a:endParaRPr lang="de-DE" dirty="0"/>
          </a:p>
          <a:p>
            <a:r>
              <a:rPr lang="de-DE" dirty="0"/>
              <a:t>Ursachen:</a:t>
            </a:r>
          </a:p>
          <a:p>
            <a:pPr lvl="1"/>
            <a:r>
              <a:rPr lang="de-DE" dirty="0" err="1"/>
              <a:t>Kryptomining</a:t>
            </a:r>
            <a:endParaRPr lang="de-DE" dirty="0"/>
          </a:p>
          <a:p>
            <a:pPr lvl="1"/>
            <a:r>
              <a:rPr lang="de-DE" dirty="0"/>
              <a:t>Hoher Bedarf</a:t>
            </a:r>
          </a:p>
          <a:p>
            <a:pPr lvl="1"/>
            <a:r>
              <a:rPr lang="de-DE" dirty="0"/>
              <a:t>Wenig Verfügbarkeit</a:t>
            </a:r>
          </a:p>
          <a:p>
            <a:pPr lvl="1"/>
            <a:endParaRPr lang="de-DE" dirty="0"/>
          </a:p>
          <a:p>
            <a:r>
              <a:rPr lang="de-DE" dirty="0"/>
              <a:t>Positive Prognosen für die Lieferkette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209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6349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847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Weitere Nutzungsmöglichkeiten</a:t>
            </a:r>
          </a:p>
          <a:p>
            <a:pPr lvl="1"/>
            <a:r>
              <a:rPr lang="de-DE" dirty="0"/>
              <a:t>rendern von 3D-Modellen und animierten Videos</a:t>
            </a:r>
          </a:p>
          <a:p>
            <a:pPr lvl="1"/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Modelle</a:t>
            </a:r>
          </a:p>
          <a:p>
            <a:pPr lvl="1"/>
            <a:endParaRPr lang="de-DE" dirty="0"/>
          </a:p>
          <a:p>
            <a:r>
              <a:rPr lang="de-DE" dirty="0"/>
              <a:t>GPUs sind Co-Prozessoren</a:t>
            </a:r>
          </a:p>
          <a:p>
            <a:endParaRPr lang="de-DE" dirty="0"/>
          </a:p>
          <a:p>
            <a:r>
              <a:rPr lang="de-DE" dirty="0"/>
              <a:t>Benötigen Kernel, um betrieben zu werden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660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713</Words>
  <Application>Microsoft Office PowerPoint</Application>
  <PresentationFormat>Breitbild</PresentationFormat>
  <Paragraphs>118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NimbusSanL-Regu</vt:lpstr>
      <vt:lpstr>Office</vt:lpstr>
      <vt:lpstr>Subversion</vt:lpstr>
      <vt:lpstr>Einleitung</vt:lpstr>
      <vt:lpstr>Anything as a Service – Cloud Computing</vt:lpstr>
      <vt:lpstr>Knappheit von Grafikkarten</vt:lpstr>
      <vt:lpstr>Knappheit von Grafikkarten</vt:lpstr>
      <vt:lpstr>Knappheit von Grafikkarten</vt:lpstr>
      <vt:lpstr>Gaming as a Service</vt:lpstr>
      <vt:lpstr>Gaming as a Service</vt:lpstr>
      <vt:lpstr>GPU as a Service</vt:lpstr>
      <vt:lpstr>GPU as a Service</vt:lpstr>
      <vt:lpstr>GPU as a Service</vt:lpstr>
      <vt:lpstr>GPU as a Service</vt:lpstr>
      <vt:lpstr>GPU as a Service</vt:lpstr>
      <vt:lpstr>GPU as a Service</vt:lpstr>
      <vt:lpstr>Marktvorhersage</vt:lpstr>
      <vt:lpstr>Fazit und Ausblick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Subversion</dc:title>
  <dc:creator>Suphi Pembe</dc:creator>
  <cp:lastModifiedBy>Suphi Pembe</cp:lastModifiedBy>
  <cp:revision>4</cp:revision>
  <dcterms:created xsi:type="dcterms:W3CDTF">2022-06-07T16:29:11Z</dcterms:created>
  <dcterms:modified xsi:type="dcterms:W3CDTF">2022-06-10T15:00:46Z</dcterms:modified>
</cp:coreProperties>
</file>